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8" r:id="rId3"/>
    <p:sldId id="264" r:id="rId4"/>
    <p:sldId id="259" r:id="rId5"/>
    <p:sldId id="260" r:id="rId6"/>
    <p:sldId id="261" r:id="rId7"/>
    <p:sldId id="263"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375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627"/>
    <p:restoredTop sz="94674"/>
  </p:normalViewPr>
  <p:slideViewPr>
    <p:cSldViewPr snapToGrid="0" snapToObjects="1">
      <p:cViewPr>
        <p:scale>
          <a:sx n="110" d="100"/>
          <a:sy n="110" d="100"/>
        </p:scale>
        <p:origin x="24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presProps" Target="presProps.xml"/></Relationships>
</file>

<file path=ppt/media/image10.jpeg>
</file>

<file path=ppt/media/image3.jpe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98D67BA-A64C-2048-ABDD-4DC2B3831A2C}" type="datetimeFigureOut">
              <a:rPr lang="en-US" smtClean="0"/>
              <a:t>6/2/16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07E198-AFBF-424C-88FC-4849DE46502E}" type="slidenum">
              <a:rPr lang="en-US" smtClean="0"/>
              <a:t>‹#›</a:t>
            </a:fld>
            <a:endParaRPr lang="en-US"/>
          </a:p>
        </p:txBody>
      </p:sp>
    </p:spTree>
    <p:extLst>
      <p:ext uri="{BB962C8B-B14F-4D97-AF65-F5344CB8AC3E}">
        <p14:creationId xmlns:p14="http://schemas.microsoft.com/office/powerpoint/2010/main" val="19391789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98D67BA-A64C-2048-ABDD-4DC2B3831A2C}" type="datetimeFigureOut">
              <a:rPr lang="en-US" smtClean="0"/>
              <a:t>6/2/16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07E198-AFBF-424C-88FC-4849DE46502E}" type="slidenum">
              <a:rPr lang="en-US" smtClean="0"/>
              <a:t>‹#›</a:t>
            </a:fld>
            <a:endParaRPr lang="en-US"/>
          </a:p>
        </p:txBody>
      </p:sp>
    </p:spTree>
    <p:extLst>
      <p:ext uri="{BB962C8B-B14F-4D97-AF65-F5344CB8AC3E}">
        <p14:creationId xmlns:p14="http://schemas.microsoft.com/office/powerpoint/2010/main" val="6842599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98D67BA-A64C-2048-ABDD-4DC2B3831A2C}" type="datetimeFigureOut">
              <a:rPr lang="en-US" smtClean="0"/>
              <a:t>6/2/16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07E198-AFBF-424C-88FC-4849DE46502E}" type="slidenum">
              <a:rPr lang="en-US" smtClean="0"/>
              <a:t>‹#›</a:t>
            </a:fld>
            <a:endParaRPr lang="en-US"/>
          </a:p>
        </p:txBody>
      </p:sp>
    </p:spTree>
    <p:extLst>
      <p:ext uri="{BB962C8B-B14F-4D97-AF65-F5344CB8AC3E}">
        <p14:creationId xmlns:p14="http://schemas.microsoft.com/office/powerpoint/2010/main" val="5827726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98D67BA-A64C-2048-ABDD-4DC2B3831A2C}" type="datetimeFigureOut">
              <a:rPr lang="en-US" smtClean="0"/>
              <a:t>6/2/16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07E198-AFBF-424C-88FC-4849DE46502E}" type="slidenum">
              <a:rPr lang="en-US" smtClean="0"/>
              <a:t>‹#›</a:t>
            </a:fld>
            <a:endParaRPr lang="en-US"/>
          </a:p>
        </p:txBody>
      </p:sp>
    </p:spTree>
    <p:extLst>
      <p:ext uri="{BB962C8B-B14F-4D97-AF65-F5344CB8AC3E}">
        <p14:creationId xmlns:p14="http://schemas.microsoft.com/office/powerpoint/2010/main" val="1904926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98D67BA-A64C-2048-ABDD-4DC2B3831A2C}" type="datetimeFigureOut">
              <a:rPr lang="en-US" smtClean="0"/>
              <a:t>6/2/16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07E198-AFBF-424C-88FC-4849DE46502E}" type="slidenum">
              <a:rPr lang="en-US" smtClean="0"/>
              <a:t>‹#›</a:t>
            </a:fld>
            <a:endParaRPr lang="en-US"/>
          </a:p>
        </p:txBody>
      </p:sp>
    </p:spTree>
    <p:extLst>
      <p:ext uri="{BB962C8B-B14F-4D97-AF65-F5344CB8AC3E}">
        <p14:creationId xmlns:p14="http://schemas.microsoft.com/office/powerpoint/2010/main" val="1421156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98D67BA-A64C-2048-ABDD-4DC2B3831A2C}" type="datetimeFigureOut">
              <a:rPr lang="en-US" smtClean="0"/>
              <a:t>6/2/16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07E198-AFBF-424C-88FC-4849DE46502E}" type="slidenum">
              <a:rPr lang="en-US" smtClean="0"/>
              <a:t>‹#›</a:t>
            </a:fld>
            <a:endParaRPr lang="en-US"/>
          </a:p>
        </p:txBody>
      </p:sp>
    </p:spTree>
    <p:extLst>
      <p:ext uri="{BB962C8B-B14F-4D97-AF65-F5344CB8AC3E}">
        <p14:creationId xmlns:p14="http://schemas.microsoft.com/office/powerpoint/2010/main" val="1069602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98D67BA-A64C-2048-ABDD-4DC2B3831A2C}" type="datetimeFigureOut">
              <a:rPr lang="en-US" smtClean="0"/>
              <a:t>6/2/16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407E198-AFBF-424C-88FC-4849DE46502E}" type="slidenum">
              <a:rPr lang="en-US" smtClean="0"/>
              <a:t>‹#›</a:t>
            </a:fld>
            <a:endParaRPr lang="en-US"/>
          </a:p>
        </p:txBody>
      </p:sp>
    </p:spTree>
    <p:extLst>
      <p:ext uri="{BB962C8B-B14F-4D97-AF65-F5344CB8AC3E}">
        <p14:creationId xmlns:p14="http://schemas.microsoft.com/office/powerpoint/2010/main" val="219020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98D67BA-A64C-2048-ABDD-4DC2B3831A2C}" type="datetimeFigureOut">
              <a:rPr lang="en-US" smtClean="0"/>
              <a:t>6/2/16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407E198-AFBF-424C-88FC-4849DE46502E}" type="slidenum">
              <a:rPr lang="en-US" smtClean="0"/>
              <a:t>‹#›</a:t>
            </a:fld>
            <a:endParaRPr lang="en-US"/>
          </a:p>
        </p:txBody>
      </p:sp>
    </p:spTree>
    <p:extLst>
      <p:ext uri="{BB962C8B-B14F-4D97-AF65-F5344CB8AC3E}">
        <p14:creationId xmlns:p14="http://schemas.microsoft.com/office/powerpoint/2010/main" val="2847237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98D67BA-A64C-2048-ABDD-4DC2B3831A2C}" type="datetimeFigureOut">
              <a:rPr lang="en-US" smtClean="0"/>
              <a:t>6/2/16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407E198-AFBF-424C-88FC-4849DE46502E}" type="slidenum">
              <a:rPr lang="en-US" smtClean="0"/>
              <a:t>‹#›</a:t>
            </a:fld>
            <a:endParaRPr lang="en-US"/>
          </a:p>
        </p:txBody>
      </p:sp>
    </p:spTree>
    <p:extLst>
      <p:ext uri="{BB962C8B-B14F-4D97-AF65-F5344CB8AC3E}">
        <p14:creationId xmlns:p14="http://schemas.microsoft.com/office/powerpoint/2010/main" val="7577612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98D67BA-A64C-2048-ABDD-4DC2B3831A2C}" type="datetimeFigureOut">
              <a:rPr lang="en-US" smtClean="0"/>
              <a:t>6/2/16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07E198-AFBF-424C-88FC-4849DE46502E}" type="slidenum">
              <a:rPr lang="en-US" smtClean="0"/>
              <a:t>‹#›</a:t>
            </a:fld>
            <a:endParaRPr lang="en-US"/>
          </a:p>
        </p:txBody>
      </p:sp>
    </p:spTree>
    <p:extLst>
      <p:ext uri="{BB962C8B-B14F-4D97-AF65-F5344CB8AC3E}">
        <p14:creationId xmlns:p14="http://schemas.microsoft.com/office/powerpoint/2010/main" val="11148986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98D67BA-A64C-2048-ABDD-4DC2B3831A2C}" type="datetimeFigureOut">
              <a:rPr lang="en-US" smtClean="0"/>
              <a:t>6/2/16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07E198-AFBF-424C-88FC-4849DE46502E}" type="slidenum">
              <a:rPr lang="en-US" smtClean="0"/>
              <a:t>‹#›</a:t>
            </a:fld>
            <a:endParaRPr lang="en-US"/>
          </a:p>
        </p:txBody>
      </p:sp>
    </p:spTree>
    <p:extLst>
      <p:ext uri="{BB962C8B-B14F-4D97-AF65-F5344CB8AC3E}">
        <p14:creationId xmlns:p14="http://schemas.microsoft.com/office/powerpoint/2010/main" val="130716022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8D67BA-A64C-2048-ABDD-4DC2B3831A2C}" type="datetimeFigureOut">
              <a:rPr lang="en-US" smtClean="0"/>
              <a:t>6/2/16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07E198-AFBF-424C-88FC-4849DE46502E}" type="slidenum">
              <a:rPr lang="en-US" smtClean="0"/>
              <a:t>‹#›</a:t>
            </a:fld>
            <a:endParaRPr lang="en-US"/>
          </a:p>
        </p:txBody>
      </p:sp>
    </p:spTree>
    <p:extLst>
      <p:ext uri="{BB962C8B-B14F-4D97-AF65-F5344CB8AC3E}">
        <p14:creationId xmlns:p14="http://schemas.microsoft.com/office/powerpoint/2010/main" val="16393173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emf"/><Relationship Id="rId3"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emf"/><Relationship Id="rId3" Type="http://schemas.openxmlformats.org/officeDocument/2006/relationships/image" Target="../media/image3.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emf"/><Relationship Id="rId3" Type="http://schemas.openxmlformats.org/officeDocument/2006/relationships/image" Target="../media/image5.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emf"/><Relationship Id="rId3" Type="http://schemas.openxmlformats.org/officeDocument/2006/relationships/image" Target="../media/image7.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0.jpeg"/><Relationship Id="rId3" Type="http://schemas.openxmlformats.org/officeDocument/2006/relationships/image" Target="../media/image1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891621" y="819150"/>
            <a:ext cx="3074758" cy="5357813"/>
          </a:xfrm>
        </p:spPr>
      </p:pic>
      <p:sp>
        <p:nvSpPr>
          <p:cNvPr id="7" name="Content Placeholder 6"/>
          <p:cNvSpPr>
            <a:spLocks noGrp="1"/>
          </p:cNvSpPr>
          <p:nvPr>
            <p:ph sz="half" idx="2"/>
          </p:nvPr>
        </p:nvSpPr>
        <p:spPr>
          <a:xfrm>
            <a:off x="5622878" y="818866"/>
            <a:ext cx="5730922" cy="5358097"/>
          </a:xfrm>
        </p:spPr>
        <p:txBody>
          <a:bodyPr>
            <a:normAutofit/>
          </a:bodyPr>
          <a:lstStyle/>
          <a:p>
            <a:pPr marL="0" indent="0">
              <a:buNone/>
            </a:pPr>
            <a:r>
              <a:rPr lang="en-US" sz="3600" dirty="0" smtClean="0">
                <a:solidFill>
                  <a:srgbClr val="DC3752"/>
                </a:solidFill>
                <a:latin typeface="+mj-lt"/>
              </a:rPr>
              <a:t>Home Screen</a:t>
            </a:r>
          </a:p>
          <a:p>
            <a:r>
              <a:rPr lang="en-US" sz="1800" dirty="0" smtClean="0">
                <a:latin typeface="+mj-lt"/>
              </a:rPr>
              <a:t>The app as it would appear on an iPhone home screen (aka super kawaii)</a:t>
            </a:r>
          </a:p>
          <a:p>
            <a:r>
              <a:rPr lang="en-US" sz="1800" dirty="0" smtClean="0">
                <a:latin typeface="+mj-lt"/>
              </a:rPr>
              <a:t>The name “P-Active” is a pun of sorts on hipster jargon</a:t>
            </a:r>
          </a:p>
          <a:p>
            <a:pPr marL="0" indent="0">
              <a:buNone/>
            </a:pPr>
            <a:endParaRPr lang="en-US" sz="3600" dirty="0">
              <a:solidFill>
                <a:schemeClr val="accent5"/>
              </a:solidFill>
            </a:endParaRPr>
          </a:p>
        </p:txBody>
      </p:sp>
      <p:cxnSp>
        <p:nvCxnSpPr>
          <p:cNvPr id="12" name="Elbow Connector 11"/>
          <p:cNvCxnSpPr/>
          <p:nvPr/>
        </p:nvCxnSpPr>
        <p:spPr>
          <a:xfrm rot="10800000" flipV="1">
            <a:off x="4982789" y="1568122"/>
            <a:ext cx="640080" cy="3017520"/>
          </a:xfrm>
          <a:prstGeom prst="bentConnector3">
            <a:avLst>
              <a:gd name="adj1" fmla="val 50000"/>
            </a:avLst>
          </a:prstGeom>
          <a:ln>
            <a:solidFill>
              <a:srgbClr val="DC375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4767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99800" y="819151"/>
            <a:ext cx="3074758" cy="5357811"/>
          </a:xfrm>
        </p:spPr>
      </p:pic>
      <p:sp>
        <p:nvSpPr>
          <p:cNvPr id="7" name="Content Placeholder 6"/>
          <p:cNvSpPr>
            <a:spLocks noGrp="1"/>
          </p:cNvSpPr>
          <p:nvPr>
            <p:ph sz="half" idx="2"/>
          </p:nvPr>
        </p:nvSpPr>
        <p:spPr>
          <a:xfrm>
            <a:off x="4121624" y="818866"/>
            <a:ext cx="3957851" cy="5358097"/>
          </a:xfrm>
        </p:spPr>
        <p:txBody>
          <a:bodyPr>
            <a:normAutofit/>
          </a:bodyPr>
          <a:lstStyle/>
          <a:p>
            <a:pPr marL="0" indent="0">
              <a:buNone/>
            </a:pPr>
            <a:r>
              <a:rPr lang="en-US" sz="3600" dirty="0" smtClean="0">
                <a:solidFill>
                  <a:srgbClr val="DC3752"/>
                </a:solidFill>
                <a:latin typeface="+mj-lt"/>
              </a:rPr>
              <a:t>Feed</a:t>
            </a:r>
          </a:p>
          <a:p>
            <a:r>
              <a:rPr lang="en-US" sz="1600" dirty="0" smtClean="0">
                <a:latin typeface="+mj-lt"/>
              </a:rPr>
              <a:t>Upon opening the app, the user would be brought to a news feed. The app would pull articles from only accredited sources and display them on the feed.</a:t>
            </a:r>
          </a:p>
          <a:p>
            <a:r>
              <a:rPr lang="en-US" sz="1600" dirty="0" smtClean="0">
                <a:latin typeface="+mj-lt"/>
              </a:rPr>
              <a:t>The blue dots indicate new articles and will obviously be more numerous than depicted.</a:t>
            </a:r>
          </a:p>
          <a:p>
            <a:r>
              <a:rPr lang="en-US" sz="1600" dirty="0" smtClean="0">
                <a:latin typeface="+mj-lt"/>
              </a:rPr>
              <a:t>Users can select states and counties of interest and save them to their favorites. </a:t>
            </a:r>
          </a:p>
          <a:p>
            <a:r>
              <a:rPr lang="en-US" sz="1600" dirty="0" smtClean="0">
                <a:latin typeface="+mj-lt"/>
              </a:rPr>
              <a:t>The first articles to appear will be on national issues. When users tap on their saved states the map will zoom to that state and local articles will appear. From there, counties can be selected.</a:t>
            </a:r>
          </a:p>
          <a:p>
            <a:r>
              <a:rPr lang="en-US" sz="1600" dirty="0" smtClean="0">
                <a:latin typeface="+mj-lt"/>
              </a:rPr>
              <a:t>Users can “up” articles they like and these will appear first on the feed.</a:t>
            </a:r>
          </a:p>
          <a:p>
            <a:r>
              <a:rPr lang="en-US" sz="1600" dirty="0" smtClean="0">
                <a:latin typeface="+mj-lt"/>
              </a:rPr>
              <a:t>Articles are not limited to print and can include videos with their transcript.</a:t>
            </a:r>
          </a:p>
          <a:p>
            <a:pPr marL="0" indent="0">
              <a:buNone/>
            </a:pPr>
            <a:endParaRPr lang="en-US" sz="3600" dirty="0">
              <a:solidFill>
                <a:schemeClr val="accent5"/>
              </a:solidFill>
            </a:endParaRPr>
          </a:p>
        </p:txBody>
      </p:sp>
      <p:pic>
        <p:nvPicPr>
          <p:cNvPr id="5" name="Content Placeholder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6541" y="819151"/>
            <a:ext cx="3074757" cy="5357811"/>
          </a:xfrm>
          <a:prstGeom prst="rect">
            <a:avLst/>
          </a:prstGeom>
        </p:spPr>
      </p:pic>
    </p:spTree>
    <p:extLst>
      <p:ext uri="{BB962C8B-B14F-4D97-AF65-F5344CB8AC3E}">
        <p14:creationId xmlns:p14="http://schemas.microsoft.com/office/powerpoint/2010/main" val="4612473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99800" y="819151"/>
            <a:ext cx="3074758" cy="5357811"/>
          </a:xfrm>
        </p:spPr>
      </p:pic>
      <p:sp>
        <p:nvSpPr>
          <p:cNvPr id="7" name="Content Placeholder 6"/>
          <p:cNvSpPr>
            <a:spLocks noGrp="1"/>
          </p:cNvSpPr>
          <p:nvPr>
            <p:ph sz="half" idx="2"/>
          </p:nvPr>
        </p:nvSpPr>
        <p:spPr>
          <a:xfrm>
            <a:off x="4121624" y="818866"/>
            <a:ext cx="3957851" cy="5358097"/>
          </a:xfrm>
        </p:spPr>
        <p:txBody>
          <a:bodyPr>
            <a:normAutofit/>
          </a:bodyPr>
          <a:lstStyle/>
          <a:p>
            <a:pPr marL="0" indent="0">
              <a:buNone/>
            </a:pPr>
            <a:r>
              <a:rPr lang="en-US" sz="3600" dirty="0" smtClean="0">
                <a:solidFill>
                  <a:srgbClr val="DC3752"/>
                </a:solidFill>
                <a:latin typeface="+mj-lt"/>
              </a:rPr>
              <a:t>Feed cont’d</a:t>
            </a:r>
          </a:p>
          <a:p>
            <a:r>
              <a:rPr lang="en-US" sz="1600" dirty="0" smtClean="0">
                <a:latin typeface="+mj-lt"/>
              </a:rPr>
              <a:t>When a user selects an article it will appear as it shown on the right.</a:t>
            </a:r>
          </a:p>
          <a:p>
            <a:r>
              <a:rPr lang="en-US" sz="1600" dirty="0" smtClean="0">
                <a:latin typeface="+mj-lt"/>
              </a:rPr>
              <a:t>Users will select quotes, which can be one or more sentences, and then mark whether they agree or disagree.</a:t>
            </a:r>
          </a:p>
          <a:p>
            <a:r>
              <a:rPr lang="en-US" sz="1600" dirty="0" smtClean="0">
                <a:latin typeface="+mj-lt"/>
              </a:rPr>
              <a:t>Within each article is a comments section where users can speak freely.</a:t>
            </a:r>
          </a:p>
          <a:p>
            <a:r>
              <a:rPr lang="en-US" sz="1600" dirty="0" smtClean="0">
                <a:latin typeface="+mj-lt"/>
              </a:rPr>
              <a:t>Users may also save quotes  to be used in debate.</a:t>
            </a:r>
          </a:p>
          <a:p>
            <a:endParaRPr lang="en-US" sz="1600" dirty="0" smtClean="0">
              <a:latin typeface="+mj-lt"/>
            </a:endParaRPr>
          </a:p>
          <a:p>
            <a:pPr marL="0" indent="0">
              <a:buNone/>
            </a:pPr>
            <a:endParaRPr lang="en-US" sz="3600" dirty="0">
              <a:solidFill>
                <a:schemeClr val="accent5"/>
              </a:solidFill>
            </a:endParaRPr>
          </a:p>
        </p:txBody>
      </p:sp>
      <p:pic>
        <p:nvPicPr>
          <p:cNvPr id="5" name="Content Placeholder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6541" y="819151"/>
            <a:ext cx="3074757" cy="5357811"/>
          </a:xfrm>
          <a:prstGeom prst="rect">
            <a:avLst/>
          </a:prstGeom>
        </p:spPr>
      </p:pic>
    </p:spTree>
    <p:extLst>
      <p:ext uri="{BB962C8B-B14F-4D97-AF65-F5344CB8AC3E}">
        <p14:creationId xmlns:p14="http://schemas.microsoft.com/office/powerpoint/2010/main" val="13888593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99800" y="819151"/>
            <a:ext cx="3074757" cy="5357811"/>
          </a:xfrm>
        </p:spPr>
      </p:pic>
      <p:sp>
        <p:nvSpPr>
          <p:cNvPr id="7" name="Content Placeholder 6"/>
          <p:cNvSpPr>
            <a:spLocks noGrp="1"/>
          </p:cNvSpPr>
          <p:nvPr>
            <p:ph sz="half" idx="2"/>
          </p:nvPr>
        </p:nvSpPr>
        <p:spPr>
          <a:xfrm>
            <a:off x="4121624" y="818866"/>
            <a:ext cx="3957851" cy="5358097"/>
          </a:xfrm>
        </p:spPr>
        <p:txBody>
          <a:bodyPr>
            <a:normAutofit/>
          </a:bodyPr>
          <a:lstStyle/>
          <a:p>
            <a:pPr marL="0" indent="0">
              <a:buNone/>
            </a:pPr>
            <a:r>
              <a:rPr lang="en-US" sz="3600" dirty="0" smtClean="0">
                <a:solidFill>
                  <a:srgbClr val="DC3752"/>
                </a:solidFill>
                <a:latin typeface="+mj-lt"/>
              </a:rPr>
              <a:t>Debate</a:t>
            </a:r>
          </a:p>
          <a:p>
            <a:r>
              <a:rPr lang="en-US" sz="1800" dirty="0" smtClean="0">
                <a:latin typeface="+mj-lt"/>
              </a:rPr>
              <a:t>In the debate tab users submit quotes they like that support their beliefs on relevant issues as shown on the left. Quotes are stacked by the computer according to political party. Users can flip through the quotes like a deck of flashcards.</a:t>
            </a:r>
          </a:p>
          <a:p>
            <a:r>
              <a:rPr lang="en-US" sz="1800" dirty="0" smtClean="0">
                <a:latin typeface="+mj-lt"/>
              </a:rPr>
              <a:t>To agree or disagree with a quote, a user will tap it and it will open inside it’s original article as displayed on the right. The more people agree with the quote, the higher it appears on the stack.</a:t>
            </a:r>
          </a:p>
          <a:p>
            <a:r>
              <a:rPr lang="en-US" sz="1800" dirty="0" smtClean="0">
                <a:latin typeface="+mj-lt"/>
              </a:rPr>
              <a:t>The agree and disagree system is a sliding scale without numbers designed to enhance the user’s freedom of expression.</a:t>
            </a:r>
          </a:p>
          <a:p>
            <a:endParaRPr lang="en-US" sz="1800" dirty="0" smtClean="0">
              <a:latin typeface="+mj-lt"/>
            </a:endParaRPr>
          </a:p>
          <a:p>
            <a:pPr marL="0" indent="0">
              <a:buNone/>
            </a:pPr>
            <a:endParaRPr lang="en-US" sz="3600" dirty="0">
              <a:solidFill>
                <a:schemeClr val="accent5"/>
              </a:solidFill>
            </a:endParaRPr>
          </a:p>
        </p:txBody>
      </p:sp>
      <p:pic>
        <p:nvPicPr>
          <p:cNvPr id="5" name="Content Placeholder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6541" y="819151"/>
            <a:ext cx="3074757" cy="5357810"/>
          </a:xfrm>
          <a:prstGeom prst="rect">
            <a:avLst/>
          </a:prstGeom>
        </p:spPr>
      </p:pic>
    </p:spTree>
    <p:extLst>
      <p:ext uri="{BB962C8B-B14F-4D97-AF65-F5344CB8AC3E}">
        <p14:creationId xmlns:p14="http://schemas.microsoft.com/office/powerpoint/2010/main" val="20283108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99800" y="819151"/>
            <a:ext cx="3074757" cy="5357810"/>
          </a:xfrm>
        </p:spPr>
      </p:pic>
      <p:sp>
        <p:nvSpPr>
          <p:cNvPr id="7" name="Content Placeholder 6"/>
          <p:cNvSpPr>
            <a:spLocks noGrp="1"/>
          </p:cNvSpPr>
          <p:nvPr>
            <p:ph sz="half" idx="2"/>
          </p:nvPr>
        </p:nvSpPr>
        <p:spPr>
          <a:xfrm>
            <a:off x="4121624" y="818866"/>
            <a:ext cx="3957851" cy="5358097"/>
          </a:xfrm>
        </p:spPr>
        <p:txBody>
          <a:bodyPr>
            <a:normAutofit/>
          </a:bodyPr>
          <a:lstStyle/>
          <a:p>
            <a:pPr marL="0" indent="0">
              <a:buNone/>
            </a:pPr>
            <a:r>
              <a:rPr lang="en-US" sz="3600" dirty="0" smtClean="0">
                <a:solidFill>
                  <a:srgbClr val="DC3752"/>
                </a:solidFill>
                <a:latin typeface="+mj-lt"/>
              </a:rPr>
              <a:t>Stats</a:t>
            </a:r>
          </a:p>
          <a:p>
            <a:r>
              <a:rPr lang="en-US" sz="1800" dirty="0" smtClean="0">
                <a:latin typeface="+mj-lt"/>
              </a:rPr>
              <a:t>The app will also provide users with statistics by region. </a:t>
            </a:r>
          </a:p>
          <a:p>
            <a:r>
              <a:rPr lang="en-US" sz="1800" dirty="0" smtClean="0">
                <a:latin typeface="+mj-lt"/>
              </a:rPr>
              <a:t>The charts, categorized by issue, show which political ideology users agree with most.</a:t>
            </a:r>
          </a:p>
          <a:p>
            <a:r>
              <a:rPr lang="en-US" sz="1800" dirty="0" smtClean="0">
                <a:latin typeface="+mj-lt"/>
              </a:rPr>
              <a:t>The chart is a plot chart with the center being neutral.</a:t>
            </a:r>
          </a:p>
          <a:p>
            <a:pPr marL="0" indent="0">
              <a:buNone/>
            </a:pPr>
            <a:endParaRPr lang="en-US" sz="3600" dirty="0">
              <a:solidFill>
                <a:schemeClr val="accent5"/>
              </a:solidFill>
            </a:endParaRPr>
          </a:p>
        </p:txBody>
      </p:sp>
      <p:pic>
        <p:nvPicPr>
          <p:cNvPr id="5" name="Content Placeholder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6541" y="819151"/>
            <a:ext cx="3074756" cy="5357810"/>
          </a:xfrm>
          <a:prstGeom prst="rect">
            <a:avLst/>
          </a:prstGeom>
        </p:spPr>
      </p:pic>
    </p:spTree>
    <p:extLst>
      <p:ext uri="{BB962C8B-B14F-4D97-AF65-F5344CB8AC3E}">
        <p14:creationId xmlns:p14="http://schemas.microsoft.com/office/powerpoint/2010/main" val="5528897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891621" y="819151"/>
            <a:ext cx="3074758" cy="5357811"/>
          </a:xfrm>
        </p:spPr>
      </p:pic>
      <p:sp>
        <p:nvSpPr>
          <p:cNvPr id="7" name="Content Placeholder 6"/>
          <p:cNvSpPr>
            <a:spLocks noGrp="1"/>
          </p:cNvSpPr>
          <p:nvPr>
            <p:ph sz="half" idx="2"/>
          </p:nvPr>
        </p:nvSpPr>
        <p:spPr>
          <a:xfrm>
            <a:off x="5622878" y="818866"/>
            <a:ext cx="5730922" cy="5358097"/>
          </a:xfrm>
        </p:spPr>
        <p:txBody>
          <a:bodyPr>
            <a:normAutofit/>
          </a:bodyPr>
          <a:lstStyle/>
          <a:p>
            <a:pPr marL="0" indent="0">
              <a:buNone/>
            </a:pPr>
            <a:r>
              <a:rPr lang="en-US" sz="3600" dirty="0" smtClean="0">
                <a:solidFill>
                  <a:srgbClr val="DC3752"/>
                </a:solidFill>
                <a:latin typeface="+mj-lt"/>
              </a:rPr>
              <a:t>Colors</a:t>
            </a:r>
          </a:p>
          <a:p>
            <a:r>
              <a:rPr lang="en-US" sz="1800" dirty="0" smtClean="0">
                <a:latin typeface="+mj-lt"/>
              </a:rPr>
              <a:t>Within one political party there can be multiple political ideologies, therefore P-Active aims to inform users of which ideologies they agree with. </a:t>
            </a:r>
          </a:p>
          <a:p>
            <a:r>
              <a:rPr lang="en-US" sz="1800" dirty="0" smtClean="0">
                <a:latin typeface="+mj-lt"/>
              </a:rPr>
              <a:t>The colors tab displays the political ideologies on a color wheel in relation to four main concepts: totalitarianism, anarchism, egalitarianism and exceptionalism.   </a:t>
            </a:r>
          </a:p>
          <a:p>
            <a:r>
              <a:rPr lang="en-US" sz="1800" dirty="0" smtClean="0">
                <a:latin typeface="+mj-lt"/>
              </a:rPr>
              <a:t>Users can tap on each philosophy for an explanation, discussion, and submit whether they agree of disagree with the philosophy much like with any other article.</a:t>
            </a:r>
          </a:p>
          <a:p>
            <a:endParaRPr lang="en-US" sz="1800" dirty="0" smtClean="0">
              <a:latin typeface="+mj-lt"/>
            </a:endParaRPr>
          </a:p>
          <a:p>
            <a:pPr marL="0" indent="0">
              <a:buNone/>
            </a:pPr>
            <a:endParaRPr lang="en-US" sz="3600" dirty="0">
              <a:solidFill>
                <a:schemeClr val="accent5"/>
              </a:solidFill>
            </a:endParaRPr>
          </a:p>
        </p:txBody>
      </p:sp>
    </p:spTree>
    <p:extLst>
      <p:ext uri="{BB962C8B-B14F-4D97-AF65-F5344CB8AC3E}">
        <p14:creationId xmlns:p14="http://schemas.microsoft.com/office/powerpoint/2010/main" val="3919553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891621" y="819151"/>
            <a:ext cx="3074757" cy="5357811"/>
          </a:xfrm>
        </p:spPr>
      </p:pic>
      <p:sp>
        <p:nvSpPr>
          <p:cNvPr id="7" name="Content Placeholder 6"/>
          <p:cNvSpPr>
            <a:spLocks noGrp="1"/>
          </p:cNvSpPr>
          <p:nvPr>
            <p:ph sz="half" idx="2"/>
          </p:nvPr>
        </p:nvSpPr>
        <p:spPr>
          <a:xfrm>
            <a:off x="5622878" y="818866"/>
            <a:ext cx="5730922" cy="5358097"/>
          </a:xfrm>
        </p:spPr>
        <p:txBody>
          <a:bodyPr>
            <a:normAutofit/>
          </a:bodyPr>
          <a:lstStyle/>
          <a:p>
            <a:pPr marL="0" indent="0">
              <a:buNone/>
            </a:pPr>
            <a:r>
              <a:rPr lang="en-US" sz="3600" dirty="0" smtClean="0">
                <a:solidFill>
                  <a:srgbClr val="DC3752"/>
                </a:solidFill>
                <a:latin typeface="+mj-lt"/>
              </a:rPr>
              <a:t>Rally</a:t>
            </a:r>
          </a:p>
          <a:p>
            <a:r>
              <a:rPr lang="en-US" sz="1800" dirty="0" smtClean="0">
                <a:latin typeface="+mj-lt"/>
              </a:rPr>
              <a:t>Though not as visually developed at the moment, the rally tab is an important part to P-Active’s appeal.</a:t>
            </a:r>
          </a:p>
          <a:p>
            <a:r>
              <a:rPr lang="en-US" sz="1800" dirty="0" smtClean="0">
                <a:latin typeface="+mj-lt"/>
              </a:rPr>
              <a:t>Very integrated with Facebook, this tab will display current and upcoming politicians’ profiles and gives them a platform to communicate with supporters. </a:t>
            </a:r>
          </a:p>
          <a:p>
            <a:r>
              <a:rPr lang="en-US" sz="1800" dirty="0" smtClean="0">
                <a:latin typeface="+mj-lt"/>
              </a:rPr>
              <a:t>Verified politicians can post articles and events to their page to both help them get elected, and inform citizens of policies and achievements while they are in office. </a:t>
            </a:r>
          </a:p>
          <a:p>
            <a:pPr marL="0" indent="0">
              <a:buNone/>
            </a:pPr>
            <a:endParaRPr lang="en-US" sz="3600" dirty="0">
              <a:solidFill>
                <a:schemeClr val="accent5"/>
              </a:solidFill>
            </a:endParaRPr>
          </a:p>
        </p:txBody>
      </p:sp>
    </p:spTree>
    <p:extLst>
      <p:ext uri="{BB962C8B-B14F-4D97-AF65-F5344CB8AC3E}">
        <p14:creationId xmlns:p14="http://schemas.microsoft.com/office/powerpoint/2010/main" val="21070443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99800" y="819151"/>
            <a:ext cx="3074756" cy="5357810"/>
          </a:xfrm>
        </p:spPr>
      </p:pic>
      <p:sp>
        <p:nvSpPr>
          <p:cNvPr id="7" name="Content Placeholder 6"/>
          <p:cNvSpPr>
            <a:spLocks noGrp="1"/>
          </p:cNvSpPr>
          <p:nvPr>
            <p:ph sz="half" idx="2"/>
          </p:nvPr>
        </p:nvSpPr>
        <p:spPr>
          <a:xfrm>
            <a:off x="4121624" y="818866"/>
            <a:ext cx="3957851" cy="5358097"/>
          </a:xfrm>
        </p:spPr>
        <p:txBody>
          <a:bodyPr>
            <a:normAutofit/>
          </a:bodyPr>
          <a:lstStyle/>
          <a:p>
            <a:pPr marL="0" indent="0">
              <a:buNone/>
            </a:pPr>
            <a:r>
              <a:rPr lang="en-US" sz="3600" dirty="0" smtClean="0">
                <a:solidFill>
                  <a:srgbClr val="DC3752"/>
                </a:solidFill>
                <a:latin typeface="+mj-lt"/>
              </a:rPr>
              <a:t>Side Menu &amp; Resources</a:t>
            </a:r>
          </a:p>
          <a:p>
            <a:r>
              <a:rPr lang="en-US" sz="1800" dirty="0" smtClean="0">
                <a:latin typeface="+mj-lt"/>
              </a:rPr>
              <a:t>The side menu lets users navigate to their profile, saved quotes, and events.</a:t>
            </a:r>
          </a:p>
          <a:p>
            <a:r>
              <a:rPr lang="en-US" sz="1800" dirty="0" smtClean="0">
                <a:latin typeface="+mj-lt"/>
              </a:rPr>
              <a:t>In addition, the resources tab provides users with easy access to important political documents like the Declaration of Independence, the Constitution, Bill of Rights, and all the Supreme </a:t>
            </a:r>
            <a:r>
              <a:rPr lang="en-US" sz="1800" dirty="0">
                <a:latin typeface="+mj-lt"/>
              </a:rPr>
              <a:t>C</a:t>
            </a:r>
            <a:r>
              <a:rPr lang="en-US" sz="1800" dirty="0" smtClean="0">
                <a:latin typeface="+mj-lt"/>
              </a:rPr>
              <a:t>ourt cases. </a:t>
            </a:r>
          </a:p>
          <a:p>
            <a:r>
              <a:rPr lang="en-US" sz="1800" dirty="0" smtClean="0">
                <a:latin typeface="+mj-lt"/>
              </a:rPr>
              <a:t>Users can save quotes from any of these documents as well. </a:t>
            </a:r>
          </a:p>
          <a:p>
            <a:endParaRPr lang="en-US" sz="1800" dirty="0" smtClean="0">
              <a:latin typeface="+mj-lt"/>
            </a:endParaRPr>
          </a:p>
          <a:p>
            <a:pPr marL="0" indent="0">
              <a:buNone/>
            </a:pPr>
            <a:endParaRPr lang="en-US" sz="3600" dirty="0">
              <a:solidFill>
                <a:schemeClr val="accent5"/>
              </a:solidFill>
            </a:endParaRPr>
          </a:p>
        </p:txBody>
      </p:sp>
      <p:pic>
        <p:nvPicPr>
          <p:cNvPr id="5" name="Content Placeholder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26541" y="819152"/>
            <a:ext cx="3074756" cy="5357808"/>
          </a:xfrm>
          <a:prstGeom prst="rect">
            <a:avLst/>
          </a:prstGeom>
        </p:spPr>
      </p:pic>
    </p:spTree>
    <p:extLst>
      <p:ext uri="{BB962C8B-B14F-4D97-AF65-F5344CB8AC3E}">
        <p14:creationId xmlns:p14="http://schemas.microsoft.com/office/powerpoint/2010/main" val="18846681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261</TotalTime>
  <Words>599</Words>
  <Application>Microsoft Macintosh PowerPoint</Application>
  <PresentationFormat>Widescreen</PresentationFormat>
  <Paragraphs>35</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Calibri</vt:lpstr>
      <vt:lpstr>Calibri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Wainabi Jung</dc:creator>
  <cp:lastModifiedBy>Wainabi Jung</cp:lastModifiedBy>
  <cp:revision>13</cp:revision>
  <dcterms:created xsi:type="dcterms:W3CDTF">2016-06-02T19:39:59Z</dcterms:created>
  <dcterms:modified xsi:type="dcterms:W3CDTF">2016-06-03T00:01:12Z</dcterms:modified>
</cp:coreProperties>
</file>

<file path=docProps/thumbnail.jpeg>
</file>